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ítulo 1"/>
          <p:cNvSpPr txBox="1">
            <a:spLocks noGrp="1"/>
          </p:cNvSpPr>
          <p:nvPr>
            <p:ph type="ctrTitle"/>
          </p:nvPr>
        </p:nvSpPr>
        <p:spPr>
          <a:xfrm>
            <a:off x="1186249" y="2176806"/>
            <a:ext cx="9144001" cy="2387601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E75B6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Reunión Comité de Lista de Espera </a:t>
            </a:r>
          </a:p>
        </p:txBody>
      </p:sp>
      <p:sp>
        <p:nvSpPr>
          <p:cNvPr id="95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1252150" y="4722383"/>
            <a:ext cx="9144001" cy="165576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E75B6"/>
                </a:solidFill>
              </a:defRPr>
            </a:pPr>
            <a:r>
              <a:t>Miércoles 28 de junio</a:t>
            </a:r>
          </a:p>
          <a:p>
            <a:pPr>
              <a:defRPr>
                <a:solidFill>
                  <a:srgbClr val="2E75B6"/>
                </a:solidFill>
              </a:defRPr>
            </a:pPr>
            <a:r>
              <a:t>Subdpto. de Oferta y Demanda/DARA</a:t>
            </a:r>
          </a:p>
          <a:p>
            <a:pPr>
              <a:defRPr>
                <a:solidFill>
                  <a:srgbClr val="2E75B6"/>
                </a:solidFill>
              </a:defRPr>
            </a:pPr>
            <a:r>
              <a:t>Servicio Salud Osorno </a:t>
            </a:r>
          </a:p>
        </p:txBody>
      </p:sp>
      <p:pic>
        <p:nvPicPr>
          <p:cNvPr id="96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5" y="805484"/>
            <a:ext cx="1914311" cy="1692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n 3" descr="Imagen 3"/>
          <p:cNvPicPr>
            <a:picLocks noChangeAspect="1"/>
          </p:cNvPicPr>
          <p:nvPr/>
        </p:nvPicPr>
        <p:blipFill>
          <a:blip r:embed="rId2"/>
          <a:srcRect l="14531" t="48195" r="18515" b="15971"/>
          <a:stretch>
            <a:fillRect/>
          </a:stretch>
        </p:blipFill>
        <p:spPr>
          <a:xfrm>
            <a:off x="132003" y="1633536"/>
            <a:ext cx="11927994" cy="3590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n 2" descr="Imagen 2"/>
          <p:cNvPicPr>
            <a:picLocks noChangeAspect="1"/>
          </p:cNvPicPr>
          <p:nvPr/>
        </p:nvPicPr>
        <p:blipFill>
          <a:blip r:embed="rId2"/>
          <a:srcRect l="14610" t="9028" r="18515" b="40694"/>
          <a:stretch>
            <a:fillRect/>
          </a:stretch>
        </p:blipFill>
        <p:spPr>
          <a:xfrm>
            <a:off x="82305" y="885824"/>
            <a:ext cx="12027390" cy="5086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n 2" descr="Imagen 2"/>
          <p:cNvPicPr>
            <a:picLocks noChangeAspect="1"/>
          </p:cNvPicPr>
          <p:nvPr/>
        </p:nvPicPr>
        <p:blipFill>
          <a:blip r:embed="rId2"/>
          <a:srcRect l="14609" t="11389" r="18438" b="23889"/>
          <a:stretch>
            <a:fillRect/>
          </a:stretch>
        </p:blipFill>
        <p:spPr>
          <a:xfrm>
            <a:off x="52632" y="142874"/>
            <a:ext cx="12086736" cy="6572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n 3" descr="Imagen 3"/>
          <p:cNvPicPr>
            <a:picLocks noChangeAspect="1"/>
          </p:cNvPicPr>
          <p:nvPr/>
        </p:nvPicPr>
        <p:blipFill>
          <a:blip r:embed="rId2"/>
          <a:srcRect l="14452" t="13749" r="18439" b="8473"/>
          <a:stretch>
            <a:fillRect/>
          </a:stretch>
        </p:blipFill>
        <p:spPr>
          <a:xfrm>
            <a:off x="885824" y="32376"/>
            <a:ext cx="10420351" cy="6793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ítulo 1"/>
          <p:cNvSpPr txBox="1">
            <a:spLocks noGrp="1"/>
          </p:cNvSpPr>
          <p:nvPr>
            <p:ph type="title"/>
          </p:nvPr>
        </p:nvSpPr>
        <p:spPr>
          <a:xfrm>
            <a:off x="2625680" y="173860"/>
            <a:ext cx="6940640" cy="90507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RELE</a:t>
            </a:r>
          </a:p>
        </p:txBody>
      </p:sp>
      <p:graphicFrame>
        <p:nvGraphicFramePr>
          <p:cNvPr id="127" name="Tabla 6"/>
          <p:cNvGraphicFramePr/>
          <p:nvPr/>
        </p:nvGraphicFramePr>
        <p:xfrm>
          <a:off x="1028160" y="1063172"/>
          <a:ext cx="10135675" cy="17526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27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6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7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6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Compromiso 30/04/2023</a:t>
                      </a: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 Hospitalización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CNE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Procedimientos NO GES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Procedimientos GES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Total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Producción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2.320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324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519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121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3428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TOTAL M$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85.954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259.879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139.179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71.671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61.033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45.003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662.719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8" name="Tabla 6"/>
          <p:cNvGraphicFramePr/>
          <p:nvPr/>
        </p:nvGraphicFramePr>
        <p:xfrm>
          <a:off x="786331" y="3705083"/>
          <a:ext cx="10619331" cy="20218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588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4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19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Al 19/06/2023</a:t>
                      </a:r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CMA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 Hospitalización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CNE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CMe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Procedimientos NO GES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Procedimientos GES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Total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Producción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1.457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174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1.792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% de cumplimiento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85,48%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/>
                        <a:t>67,07%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62,80%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16,36%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33,53%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0,00%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/>
                        <a:t>52,28%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n 2" descr="Imagen 2"/>
          <p:cNvPicPr>
            <a:picLocks noChangeAspect="1"/>
          </p:cNvPicPr>
          <p:nvPr/>
        </p:nvPicPr>
        <p:blipFill>
          <a:blip r:embed="rId2"/>
          <a:srcRect l="37106" t="14764" r="30773" b="11077"/>
          <a:stretch>
            <a:fillRect/>
          </a:stretch>
        </p:blipFill>
        <p:spPr>
          <a:xfrm>
            <a:off x="0" y="0"/>
            <a:ext cx="5280709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1" name="Tabla 1"/>
          <p:cNvGraphicFramePr/>
          <p:nvPr/>
        </p:nvGraphicFramePr>
        <p:xfrm>
          <a:off x="5506541" y="1260282"/>
          <a:ext cx="6597889" cy="4337433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6445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613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rPr>
                        <a:t>3.1 Porcentaje de casos disminuidos de la lista de espera de consultas nuevas de especialidades médicas con destino APS en las especialidades de Oftalmología, Ginecología (Climaterio), Otorrinolaringología y Dermatología, ingresadas con fecha igual o anterior 31 de marzo de año 2023</a:t>
                      </a:r>
                    </a:p>
                  </a:txBody>
                  <a:tcPr marL="63500" marR="63500" marT="0" marB="0" anchor="ctr" horzOverflow="overflow"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 b="0">
                          <a:solidFill>
                            <a:srgbClr val="000000"/>
                          </a:solidFill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651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rPr>
                        <a:t>
3.2 Porcentaje de disminución de la mediana de días de espera de consultas nuevas de especialidades médicas, con destino nivel de especialidad. 
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651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rPr>
                        <a:t>
3.3 Porcentaje de reducción de los casos sobre el percentil 75 de días de espera para consulta nueva de especialidad al 31 de diciembre del año 2022. 
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704521"/>
            <a:ext cx="10693400" cy="303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3.1 Porcentaje de casos disminuidos de la lista de espera de consultas nuevas de especialidades médicas con destino APS en las especialidades de Oftalmología, Ginecología (Climaterio), Otorrinolaringología y Dermatología, ingresadas con fecha igual o ant"/>
          <p:cNvSpPr txBox="1"/>
          <p:nvPr/>
        </p:nvSpPr>
        <p:spPr>
          <a:xfrm>
            <a:off x="2136673" y="294494"/>
            <a:ext cx="86007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dirty="0"/>
              <a:t>3.1 </a:t>
            </a:r>
            <a:r>
              <a:rPr dirty="0" err="1"/>
              <a:t>Porcentaje</a:t>
            </a:r>
            <a:r>
              <a:rPr dirty="0"/>
              <a:t> de </a:t>
            </a:r>
            <a:r>
              <a:rPr dirty="0" err="1"/>
              <a:t>casos</a:t>
            </a:r>
            <a:r>
              <a:rPr dirty="0"/>
              <a:t> </a:t>
            </a:r>
            <a:r>
              <a:rPr dirty="0" err="1"/>
              <a:t>disminuidos</a:t>
            </a:r>
            <a:r>
              <a:rPr dirty="0"/>
              <a:t> de la </a:t>
            </a:r>
            <a:r>
              <a:rPr dirty="0" err="1"/>
              <a:t>lista</a:t>
            </a:r>
            <a:r>
              <a:rPr dirty="0"/>
              <a:t> de </a:t>
            </a:r>
            <a:r>
              <a:rPr dirty="0" err="1"/>
              <a:t>espera</a:t>
            </a:r>
            <a:r>
              <a:rPr dirty="0"/>
              <a:t> de </a:t>
            </a:r>
            <a:r>
              <a:rPr dirty="0" err="1"/>
              <a:t>consultas</a:t>
            </a:r>
            <a:r>
              <a:rPr dirty="0"/>
              <a:t> </a:t>
            </a:r>
            <a:r>
              <a:rPr dirty="0" err="1"/>
              <a:t>nuevas</a:t>
            </a:r>
            <a:r>
              <a:rPr dirty="0"/>
              <a:t> de </a:t>
            </a:r>
            <a:r>
              <a:rPr dirty="0" err="1"/>
              <a:t>especialidades</a:t>
            </a:r>
            <a:r>
              <a:rPr dirty="0"/>
              <a:t> </a:t>
            </a:r>
            <a:r>
              <a:rPr dirty="0" err="1"/>
              <a:t>médicas</a:t>
            </a:r>
            <a:r>
              <a:rPr dirty="0"/>
              <a:t> con </a:t>
            </a:r>
            <a:r>
              <a:rPr dirty="0" err="1"/>
              <a:t>destino</a:t>
            </a:r>
            <a:r>
              <a:rPr dirty="0"/>
              <a:t> APS </a:t>
            </a: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especialidades</a:t>
            </a:r>
            <a:r>
              <a:rPr dirty="0"/>
              <a:t> de </a:t>
            </a:r>
            <a:r>
              <a:rPr dirty="0" err="1"/>
              <a:t>Oftalmología</a:t>
            </a:r>
            <a:r>
              <a:rPr dirty="0"/>
              <a:t>, </a:t>
            </a:r>
            <a:r>
              <a:rPr dirty="0" err="1"/>
              <a:t>Ginecología</a:t>
            </a:r>
            <a:r>
              <a:rPr dirty="0"/>
              <a:t> (</a:t>
            </a:r>
            <a:r>
              <a:rPr dirty="0" err="1"/>
              <a:t>Climaterio</a:t>
            </a:r>
            <a:r>
              <a:rPr dirty="0"/>
              <a:t>), </a:t>
            </a:r>
            <a:r>
              <a:rPr dirty="0" err="1"/>
              <a:t>Otorrinolaringología</a:t>
            </a:r>
            <a:r>
              <a:rPr dirty="0"/>
              <a:t> y </a:t>
            </a:r>
            <a:r>
              <a:rPr dirty="0" err="1"/>
              <a:t>Dermatología</a:t>
            </a:r>
            <a:r>
              <a:rPr dirty="0"/>
              <a:t>, </a:t>
            </a:r>
            <a:r>
              <a:rPr dirty="0" err="1"/>
              <a:t>ingresadas</a:t>
            </a:r>
            <a:r>
              <a:rPr dirty="0"/>
              <a:t> con </a:t>
            </a:r>
            <a:r>
              <a:rPr dirty="0" err="1"/>
              <a:t>fecha</a:t>
            </a:r>
            <a:r>
              <a:rPr dirty="0"/>
              <a:t> </a:t>
            </a:r>
            <a:r>
              <a:rPr dirty="0" err="1"/>
              <a:t>igual</a:t>
            </a:r>
            <a:r>
              <a:rPr dirty="0"/>
              <a:t> o anterior </a:t>
            </a:r>
            <a:r>
              <a:rPr lang="es-CL" dirty="0"/>
              <a:t>30 de junio</a:t>
            </a:r>
            <a:r>
              <a:rPr dirty="0"/>
              <a:t> de </a:t>
            </a:r>
            <a:r>
              <a:rPr dirty="0" err="1"/>
              <a:t>año</a:t>
            </a:r>
            <a:r>
              <a:rPr dirty="0"/>
              <a:t> 202</a:t>
            </a:r>
            <a:r>
              <a:rPr lang="es-CL" dirty="0"/>
              <a:t>2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1A7FA1-8119-16D1-8D12-7CBF54E0414E}"/>
              </a:ext>
            </a:extLst>
          </p:cNvPr>
          <p:cNvSpPr txBox="1"/>
          <p:nvPr/>
        </p:nvSpPr>
        <p:spPr>
          <a:xfrm>
            <a:off x="3810000" y="4968814"/>
            <a:ext cx="45720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693 casos ingreso antes de 30 de junio 2023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L" dirty="0"/>
              <a:t>Pendientes 550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L" dirty="0"/>
              <a:t>20,65%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3.2 Porcentaje de disminución de la mediana de días de espera de consultas nuevas de especialidades médicas, con destino nivel de especialidad."/>
          <p:cNvSpPr txBox="1"/>
          <p:nvPr/>
        </p:nvSpPr>
        <p:spPr>
          <a:xfrm>
            <a:off x="2136673" y="294494"/>
            <a:ext cx="860072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3.2 Porcentaje de disminución de la mediana de días de espera de consultas nuevas de especialidades médicas, con destino nivel de especialidad. </a:t>
            </a:r>
          </a:p>
        </p:txBody>
      </p:sp>
      <p:pic>
        <p:nvPicPr>
          <p:cNvPr id="13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324371"/>
            <a:ext cx="10604501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Mediana 242 días al 24 de junio de 2023…"/>
          <p:cNvSpPr txBox="1"/>
          <p:nvPr/>
        </p:nvSpPr>
        <p:spPr>
          <a:xfrm>
            <a:off x="4145031" y="5006008"/>
            <a:ext cx="388503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Mediana</a:t>
            </a:r>
            <a:r>
              <a:rPr dirty="0"/>
              <a:t> 242 días al 24 de </a:t>
            </a:r>
            <a:r>
              <a:rPr dirty="0" err="1"/>
              <a:t>junio</a:t>
            </a:r>
            <a:r>
              <a:rPr dirty="0"/>
              <a:t> de 2023</a:t>
            </a:r>
          </a:p>
          <a:p>
            <a:r>
              <a:rPr lang="es-CL" dirty="0"/>
              <a:t>Cierre 2022 183</a:t>
            </a:r>
            <a:endParaRPr dirty="0"/>
          </a:p>
          <a:p>
            <a:r>
              <a:rPr dirty="0"/>
              <a:t>Meta</a:t>
            </a:r>
            <a:r>
              <a:rPr lang="es-CL" dirty="0"/>
              <a:t> 125</a:t>
            </a:r>
          </a:p>
          <a:p>
            <a:endParaRPr lang="es-CL" dirty="0"/>
          </a:p>
          <a:p>
            <a:r>
              <a:rPr lang="es-CL" dirty="0"/>
              <a:t>0%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3.3 Porcentaje de reducción de los casos sobre el percentil 75 de días de espera para consulta nueva de especialidad al 31 de diciembre del año 2022."/>
          <p:cNvSpPr txBox="1"/>
          <p:nvPr/>
        </p:nvSpPr>
        <p:spPr>
          <a:xfrm>
            <a:off x="2136673" y="294494"/>
            <a:ext cx="860072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3.3 Porcentaje de reducción de los casos sobre el percentil 75 de días de espera para consulta nueva de especialidad al 31 de diciembre del año 2022. </a:t>
            </a:r>
          </a:p>
        </p:txBody>
      </p:sp>
      <p:grpSp>
        <p:nvGrpSpPr>
          <p:cNvPr id="143" name="Grupo"/>
          <p:cNvGrpSpPr/>
          <p:nvPr/>
        </p:nvGrpSpPr>
        <p:grpSpPr>
          <a:xfrm>
            <a:off x="831651" y="1369180"/>
            <a:ext cx="10528721" cy="2922528"/>
            <a:chOff x="0" y="0"/>
            <a:chExt cx="10528720" cy="2922526"/>
          </a:xfrm>
        </p:grpSpPr>
        <p:pic>
          <p:nvPicPr>
            <p:cNvPr id="141" name="Imagen" descr="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" y="0"/>
              <a:ext cx="10528301" cy="157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Imagen" descr="Imagen"/>
            <p:cNvPicPr>
              <a:picLocks noChangeAspect="1"/>
            </p:cNvPicPr>
            <p:nvPr/>
          </p:nvPicPr>
          <p:blipFill>
            <a:blip r:embed="rId3"/>
            <a:srcRect l="116"/>
            <a:stretch>
              <a:fillRect/>
            </a:stretch>
          </p:blipFill>
          <p:spPr>
            <a:xfrm>
              <a:off x="0" y="1436626"/>
              <a:ext cx="10528721" cy="148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Mediana 242 días al 24 de junio de 2023…">
            <a:extLst>
              <a:ext uri="{FF2B5EF4-FFF2-40B4-BE49-F238E27FC236}">
                <a16:creationId xmlns:a16="http://schemas.microsoft.com/office/drawing/2014/main" id="{2AB67531-F977-6FD8-CAAB-79FB325937E8}"/>
              </a:ext>
            </a:extLst>
          </p:cNvPr>
          <p:cNvSpPr txBox="1"/>
          <p:nvPr/>
        </p:nvSpPr>
        <p:spPr>
          <a:xfrm>
            <a:off x="5356931" y="5006008"/>
            <a:ext cx="210249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s-CL" dirty="0"/>
              <a:t>54,42% de resolución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n" descr="Imagen"/>
          <p:cNvPicPr>
            <a:picLocks noChangeAspect="1"/>
          </p:cNvPicPr>
          <p:nvPr/>
        </p:nvPicPr>
        <p:blipFill>
          <a:blip r:embed="rId2"/>
          <a:srcRect l="19128" t="19142" r="22098" b="12733"/>
          <a:stretch>
            <a:fillRect/>
          </a:stretch>
        </p:blipFill>
        <p:spPr>
          <a:xfrm>
            <a:off x="1459507" y="177601"/>
            <a:ext cx="9272846" cy="6502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n 4" descr="Imagen 4"/>
          <p:cNvPicPr>
            <a:picLocks noChangeAspect="1"/>
          </p:cNvPicPr>
          <p:nvPr/>
        </p:nvPicPr>
        <p:blipFill>
          <a:blip r:embed="rId2"/>
          <a:srcRect l="14609" t="9167" r="18590" b="37500"/>
          <a:stretch>
            <a:fillRect/>
          </a:stretch>
        </p:blipFill>
        <p:spPr>
          <a:xfrm>
            <a:off x="76200" y="725497"/>
            <a:ext cx="12039600" cy="5407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n 2" descr="Imagen 2"/>
          <p:cNvPicPr>
            <a:picLocks noChangeAspect="1"/>
          </p:cNvPicPr>
          <p:nvPr/>
        </p:nvPicPr>
        <p:blipFill>
          <a:blip r:embed="rId2"/>
          <a:srcRect l="37197" t="16882" r="30383" b="8601"/>
          <a:stretch>
            <a:fillRect/>
          </a:stretch>
        </p:blipFill>
        <p:spPr>
          <a:xfrm>
            <a:off x="-1" y="-1"/>
            <a:ext cx="5304312" cy="6858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8" name="Tabla 1"/>
          <p:cNvGraphicFramePr/>
          <p:nvPr/>
        </p:nvGraphicFramePr>
        <p:xfrm>
          <a:off x="5506541" y="1260282"/>
          <a:ext cx="6597889" cy="4337433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6445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6131">
                <a:tc>
                  <a:txBody>
                    <a:bodyPr/>
                    <a:lstStyle/>
                    <a:p>
                      <a:pPr algn="l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rPr>
                        <a:t>4.1 Porcentaje de disminución de la lista de espera por intervenciones quirúrgicas menores electivas en establecimientos de baja complejidad al 31 de marzo del año 2023. </a:t>
                      </a:r>
                    </a:p>
                  </a:txBody>
                  <a:tcPr marL="63500" marR="63500" marT="0" marB="0" anchor="ctr" horzOverflow="overflow"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 b="0">
                          <a:solidFill>
                            <a:srgbClr val="000000"/>
                          </a:solidFill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651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rPr>
                        <a:t>4.2 Porcentaje de disminución de la mediana de días de espera por intervenciones quirúrgicas mayores y menores.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651">
                <a:tc>
                  <a:txBody>
                    <a:bodyPr/>
                    <a:lstStyle/>
                    <a:p>
                      <a:pPr algn="l" defTabSz="457200">
                        <a:defRPr sz="1600" b="0">
                          <a:solidFill>
                            <a:srgbClr val="000000"/>
                          </a:solidFill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  <a:p>
                      <a:pPr algn="l" defTabSz="457200">
                        <a:defRPr sz="1600" b="0">
                          <a:solidFill>
                            <a:srgbClr val="000000"/>
                          </a:solidFill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r>
                        <a:t>4.3 Porcentaje de reducción de los casos sobre el percentil 75 de días de espera para intervenciones quirúrgicas mayores y menores anterior al 31 de diciembre del año 2022. 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latin typeface="American Typewriter"/>
                          <a:ea typeface="American Typewriter"/>
                          <a:cs typeface="American Typewriter"/>
                          <a:sym typeface="American Typewrite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2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.1 Porcentaje de disminución de la lista de espera por intervenciones quirúrgicas menores electivas en establecimientos de baja complejidad al 31 de marzo del año 2023."/>
          <p:cNvSpPr txBox="1"/>
          <p:nvPr/>
        </p:nvSpPr>
        <p:spPr>
          <a:xfrm>
            <a:off x="2136673" y="294494"/>
            <a:ext cx="860072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dirty="0"/>
              <a:t>4.1 </a:t>
            </a:r>
            <a:r>
              <a:rPr dirty="0" err="1"/>
              <a:t>Porcentaje</a:t>
            </a:r>
            <a:r>
              <a:rPr dirty="0"/>
              <a:t> de </a:t>
            </a:r>
            <a:r>
              <a:rPr dirty="0" err="1"/>
              <a:t>disminución</a:t>
            </a:r>
            <a:r>
              <a:rPr dirty="0"/>
              <a:t> de la </a:t>
            </a:r>
            <a:r>
              <a:rPr dirty="0" err="1"/>
              <a:t>lista</a:t>
            </a:r>
            <a:r>
              <a:rPr dirty="0"/>
              <a:t> de </a:t>
            </a:r>
            <a:r>
              <a:rPr dirty="0" err="1"/>
              <a:t>espera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intervenciones</a:t>
            </a:r>
            <a:r>
              <a:rPr dirty="0"/>
              <a:t> </a:t>
            </a:r>
            <a:r>
              <a:rPr dirty="0" err="1"/>
              <a:t>quirúrgicas</a:t>
            </a:r>
            <a:r>
              <a:rPr dirty="0"/>
              <a:t> </a:t>
            </a:r>
            <a:r>
              <a:rPr dirty="0" err="1"/>
              <a:t>menores</a:t>
            </a:r>
            <a:r>
              <a:rPr dirty="0"/>
              <a:t> </a:t>
            </a:r>
            <a:r>
              <a:rPr dirty="0" err="1"/>
              <a:t>electivas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establecimientos</a:t>
            </a:r>
            <a:r>
              <a:rPr dirty="0"/>
              <a:t> de </a:t>
            </a:r>
            <a:r>
              <a:rPr dirty="0" err="1"/>
              <a:t>baja</a:t>
            </a:r>
            <a:r>
              <a:rPr dirty="0"/>
              <a:t> </a:t>
            </a:r>
            <a:r>
              <a:rPr dirty="0" err="1"/>
              <a:t>complejidad</a:t>
            </a:r>
            <a:r>
              <a:rPr dirty="0"/>
              <a:t> al 3</a:t>
            </a:r>
            <a:r>
              <a:rPr lang="es-CL" dirty="0"/>
              <a:t>0</a:t>
            </a:r>
            <a:r>
              <a:rPr dirty="0"/>
              <a:t> de </a:t>
            </a:r>
            <a:r>
              <a:rPr lang="es-CL" dirty="0"/>
              <a:t>junio</a:t>
            </a:r>
            <a:r>
              <a:rPr dirty="0"/>
              <a:t> del </a:t>
            </a:r>
            <a:r>
              <a:rPr dirty="0" err="1"/>
              <a:t>año</a:t>
            </a:r>
            <a:r>
              <a:rPr dirty="0"/>
              <a:t> 202</a:t>
            </a:r>
            <a:r>
              <a:rPr lang="es-CL" dirty="0"/>
              <a:t>2</a:t>
            </a:r>
            <a:r>
              <a:rPr dirty="0"/>
              <a:t>. </a:t>
            </a:r>
          </a:p>
        </p:txBody>
      </p:sp>
      <p:pic>
        <p:nvPicPr>
          <p:cNvPr id="15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1693"/>
            <a:ext cx="10515600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969241-CA0F-155B-32D5-CB7906EC142F}"/>
              </a:ext>
            </a:extLst>
          </p:cNvPr>
          <p:cNvSpPr txBox="1"/>
          <p:nvPr/>
        </p:nvSpPr>
        <p:spPr>
          <a:xfrm>
            <a:off x="3810000" y="4968814"/>
            <a:ext cx="45720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68 casos ingreso antes de 30 de junio 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L" dirty="0"/>
              <a:t>Pendientes 25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L" dirty="0"/>
              <a:t>100 %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4.2 Porcentaje de disminución de la mediana de días de espera por intervenciones quirúrgicas mayores y menores."/>
          <p:cNvSpPr txBox="1"/>
          <p:nvPr/>
        </p:nvSpPr>
        <p:spPr>
          <a:xfrm>
            <a:off x="2136673" y="294494"/>
            <a:ext cx="860072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4.2 Porcentaje de disminución de la mediana de días de espera por intervenciones quirúrgicas mayores y menores.</a:t>
            </a: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2231"/>
            <a:ext cx="10515600" cy="3124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Mediana 366 días al 20 de mayo de 2023…"/>
          <p:cNvSpPr txBox="1"/>
          <p:nvPr/>
        </p:nvSpPr>
        <p:spPr>
          <a:xfrm>
            <a:off x="4145031" y="5006008"/>
            <a:ext cx="393312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Mediana</a:t>
            </a:r>
            <a:r>
              <a:rPr dirty="0"/>
              <a:t> 366 días al 20 de mayo de 2023</a:t>
            </a:r>
          </a:p>
          <a:p>
            <a:r>
              <a:rPr lang="es-CL" dirty="0"/>
              <a:t>Cierre 2022 305</a:t>
            </a:r>
            <a:endParaRPr dirty="0"/>
          </a:p>
          <a:p>
            <a:r>
              <a:rPr dirty="0"/>
              <a:t>Meta</a:t>
            </a:r>
            <a:r>
              <a:rPr lang="es-CL" dirty="0"/>
              <a:t> 205 </a:t>
            </a:r>
          </a:p>
          <a:p>
            <a:r>
              <a:rPr lang="es-CL" dirty="0"/>
              <a:t>0%</a:t>
            </a:r>
            <a:endParaRPr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4.3 Porcentaje de reducción de los casos sobre el percentil 75 de días de espera para intervenciones quirúrgicas mayores y menores anterior al 31 de diciembre del año 2022."/>
          <p:cNvSpPr txBox="1"/>
          <p:nvPr/>
        </p:nvSpPr>
        <p:spPr>
          <a:xfrm>
            <a:off x="2136673" y="294494"/>
            <a:ext cx="860072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4.3 Porcentaje de reducción de los casos sobre el percentil 75 de días de espera para intervenciones quirúrgicas mayores y menores anterior al 31 de diciembre del año 2022. </a:t>
            </a:r>
          </a:p>
        </p:txBody>
      </p:sp>
      <p:grpSp>
        <p:nvGrpSpPr>
          <p:cNvPr id="160" name="Grupo"/>
          <p:cNvGrpSpPr/>
          <p:nvPr/>
        </p:nvGrpSpPr>
        <p:grpSpPr>
          <a:xfrm>
            <a:off x="838200" y="1377175"/>
            <a:ext cx="10515600" cy="3845712"/>
            <a:chOff x="0" y="0"/>
            <a:chExt cx="10515600" cy="3845711"/>
          </a:xfrm>
        </p:grpSpPr>
        <p:pic>
          <p:nvPicPr>
            <p:cNvPr id="158" name="Imagen" descr="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515600" cy="2451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n" descr="Imagen"/>
            <p:cNvPicPr>
              <a:picLocks noChangeAspect="1"/>
            </p:cNvPicPr>
            <p:nvPr/>
          </p:nvPicPr>
          <p:blipFill>
            <a:blip r:embed="rId3"/>
            <a:srcRect t="2134"/>
            <a:stretch>
              <a:fillRect/>
            </a:stretch>
          </p:blipFill>
          <p:spPr>
            <a:xfrm>
              <a:off x="6350" y="2192665"/>
              <a:ext cx="10502900" cy="1653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29,23% de resolución quirúrgica del percentil 75"/>
          <p:cNvSpPr txBox="1"/>
          <p:nvPr/>
        </p:nvSpPr>
        <p:spPr>
          <a:xfrm>
            <a:off x="4153938" y="5528327"/>
            <a:ext cx="46224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29,23% de </a:t>
            </a:r>
            <a:r>
              <a:rPr dirty="0" err="1"/>
              <a:t>resolución</a:t>
            </a:r>
            <a:r>
              <a:rPr dirty="0"/>
              <a:t> </a:t>
            </a:r>
            <a:r>
              <a:rPr dirty="0" err="1"/>
              <a:t>quirúrgica</a:t>
            </a:r>
            <a:r>
              <a:rPr dirty="0"/>
              <a:t> del </a:t>
            </a:r>
            <a:r>
              <a:rPr dirty="0" err="1"/>
              <a:t>percentil</a:t>
            </a:r>
            <a:r>
              <a:rPr dirty="0"/>
              <a:t> 75</a:t>
            </a:r>
            <a:endParaRPr lang="es-CL" dirty="0"/>
          </a:p>
          <a:p>
            <a:r>
              <a:rPr lang="es-CL" dirty="0"/>
              <a:t>50%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n 3" descr="Imagen 3"/>
          <p:cNvPicPr>
            <a:picLocks noChangeAspect="1"/>
          </p:cNvPicPr>
          <p:nvPr/>
        </p:nvPicPr>
        <p:blipFill>
          <a:blip r:embed="rId2"/>
          <a:srcRect l="14609" t="6804" r="18438" b="10972"/>
          <a:stretch>
            <a:fillRect/>
          </a:stretch>
        </p:blipFill>
        <p:spPr>
          <a:xfrm>
            <a:off x="1123950" y="12725"/>
            <a:ext cx="9886950" cy="6829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n 2" descr="Imagen 2"/>
          <p:cNvPicPr>
            <a:picLocks noChangeAspect="1"/>
          </p:cNvPicPr>
          <p:nvPr/>
        </p:nvPicPr>
        <p:blipFill>
          <a:blip r:embed="rId2"/>
          <a:srcRect l="14609" t="9722" r="18438" b="17083"/>
          <a:stretch>
            <a:fillRect/>
          </a:stretch>
        </p:blipFill>
        <p:spPr>
          <a:xfrm>
            <a:off x="538063" y="0"/>
            <a:ext cx="11115873" cy="6835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n 3" descr="Imagen 3"/>
          <p:cNvPicPr>
            <a:picLocks noChangeAspect="1"/>
          </p:cNvPicPr>
          <p:nvPr/>
        </p:nvPicPr>
        <p:blipFill>
          <a:blip r:embed="rId2"/>
          <a:srcRect l="14453" t="8750" r="18359" b="25416"/>
          <a:stretch>
            <a:fillRect/>
          </a:stretch>
        </p:blipFill>
        <p:spPr>
          <a:xfrm>
            <a:off x="38783" y="90486"/>
            <a:ext cx="12114433" cy="6677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o 5"/>
          <p:cNvGrpSpPr/>
          <p:nvPr/>
        </p:nvGrpSpPr>
        <p:grpSpPr>
          <a:xfrm>
            <a:off x="240377" y="419099"/>
            <a:ext cx="11711245" cy="6019801"/>
            <a:chOff x="0" y="0"/>
            <a:chExt cx="11711243" cy="6019799"/>
          </a:xfrm>
        </p:grpSpPr>
        <p:pic>
          <p:nvPicPr>
            <p:cNvPr id="106" name="Imagen 2" descr="Imagen 2"/>
            <p:cNvPicPr>
              <a:picLocks noChangeAspect="1"/>
            </p:cNvPicPr>
            <p:nvPr/>
          </p:nvPicPr>
          <p:blipFill>
            <a:blip r:embed="rId2"/>
            <a:srcRect l="14687" t="42639" r="18438" b="38332"/>
            <a:stretch>
              <a:fillRect/>
            </a:stretch>
          </p:blipFill>
          <p:spPr>
            <a:xfrm>
              <a:off x="-1" y="0"/>
              <a:ext cx="11711244" cy="1874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n 4" descr="Imagen 4"/>
            <p:cNvPicPr>
              <a:picLocks noChangeAspect="1"/>
            </p:cNvPicPr>
            <p:nvPr/>
          </p:nvPicPr>
          <p:blipFill>
            <a:blip r:embed="rId3"/>
            <a:srcRect l="14609" t="9584" r="18516" b="50000"/>
            <a:stretch>
              <a:fillRect/>
            </a:stretch>
          </p:blipFill>
          <p:spPr>
            <a:xfrm>
              <a:off x="-1" y="2038523"/>
              <a:ext cx="11711245" cy="3981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n 2" descr="Imagen 2"/>
          <p:cNvPicPr>
            <a:picLocks noChangeAspect="1"/>
          </p:cNvPicPr>
          <p:nvPr/>
        </p:nvPicPr>
        <p:blipFill>
          <a:blip r:embed="rId2"/>
          <a:srcRect l="14453" t="8333" r="18515" b="21527"/>
          <a:stretch>
            <a:fillRect/>
          </a:stretch>
        </p:blipFill>
        <p:spPr>
          <a:xfrm>
            <a:off x="440017" y="100012"/>
            <a:ext cx="11311966" cy="665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2" descr="Imagen 2"/>
          <p:cNvPicPr>
            <a:picLocks noChangeAspect="1"/>
          </p:cNvPicPr>
          <p:nvPr/>
        </p:nvPicPr>
        <p:blipFill>
          <a:blip r:embed="rId2"/>
          <a:srcRect l="14531" t="8195" r="18437" b="37917"/>
          <a:stretch>
            <a:fillRect/>
          </a:stretch>
        </p:blipFill>
        <p:spPr>
          <a:xfrm>
            <a:off x="29853" y="685799"/>
            <a:ext cx="12132293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upo 5"/>
          <p:cNvGrpSpPr/>
          <p:nvPr/>
        </p:nvGrpSpPr>
        <p:grpSpPr>
          <a:xfrm>
            <a:off x="2014536" y="76199"/>
            <a:ext cx="8162926" cy="6705601"/>
            <a:chOff x="0" y="0"/>
            <a:chExt cx="8162925" cy="6705599"/>
          </a:xfrm>
        </p:grpSpPr>
        <p:pic>
          <p:nvPicPr>
            <p:cNvPr id="114" name="Imagen 3" descr="Imagen 3"/>
            <p:cNvPicPr>
              <a:picLocks noChangeAspect="1"/>
            </p:cNvPicPr>
            <p:nvPr/>
          </p:nvPicPr>
          <p:blipFill>
            <a:blip r:embed="rId2"/>
            <a:srcRect l="14609" t="49999" r="18437" b="18195"/>
            <a:stretch>
              <a:fillRect/>
            </a:stretch>
          </p:blipFill>
          <p:spPr>
            <a:xfrm>
              <a:off x="0" y="0"/>
              <a:ext cx="8162925" cy="2181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n 4" descr="Imagen 4"/>
            <p:cNvPicPr>
              <a:picLocks noChangeAspect="1"/>
            </p:cNvPicPr>
            <p:nvPr/>
          </p:nvPicPr>
          <p:blipFill>
            <a:blip r:embed="rId3"/>
            <a:srcRect l="14531" t="8889" r="18515" b="25139"/>
            <a:stretch>
              <a:fillRect/>
            </a:stretch>
          </p:blipFill>
          <p:spPr>
            <a:xfrm>
              <a:off x="0" y="2181224"/>
              <a:ext cx="8162925" cy="4524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514</Words>
  <Application>Microsoft Office PowerPoint</Application>
  <PresentationFormat>Panorámica</PresentationFormat>
  <Paragraphs>84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American Typewriter</vt:lpstr>
      <vt:lpstr>Arial</vt:lpstr>
      <vt:lpstr>Calibri</vt:lpstr>
      <vt:lpstr>Calibri Light</vt:lpstr>
      <vt:lpstr>Candara</vt:lpstr>
      <vt:lpstr>Tema de Office</vt:lpstr>
      <vt:lpstr>Reunión Comité de Lista de Espera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Comité de Lista de Espera</dc:title>
  <dc:creator>usuario</dc:creator>
  <cp:lastModifiedBy>Franco Fuentes Gutiérrez</cp:lastModifiedBy>
  <cp:revision>2</cp:revision>
  <dcterms:modified xsi:type="dcterms:W3CDTF">2023-06-28T16:35:00Z</dcterms:modified>
</cp:coreProperties>
</file>